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80" r:id="rId2"/>
    <p:sldId id="287" r:id="rId3"/>
    <p:sldId id="299" r:id="rId4"/>
    <p:sldId id="300" r:id="rId5"/>
    <p:sldId id="387" r:id="rId6"/>
    <p:sldId id="385" r:id="rId7"/>
    <p:sldId id="386" r:id="rId8"/>
  </p:sldIdLst>
  <p:sldSz cx="12192000" cy="6858000"/>
  <p:notesSz cx="7010400" cy="9296400"/>
  <p:defaultTextStyle>
    <a:defPPr>
      <a:defRPr lang="ar-K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9019"/>
    <a:srgbClr val="D3D1D1"/>
    <a:srgbClr val="AB852D"/>
    <a:srgbClr val="023C5B"/>
    <a:srgbClr val="495E78"/>
    <a:srgbClr val="AD8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0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06778BD-22E6-F747-AD07-2627F21FB412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5C6C5B-01DE-924F-9529-1A8D066B2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3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01/06/1446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9879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01/06/1446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982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01/06/1446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08616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01/06/1446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715891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01/06/1446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26815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01/06/1446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35341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01/06/1446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31335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01/06/1446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21209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01/06/1446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6751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01/06/1446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5806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84352-4896-44F0-A209-39C488F0A516}" type="datetimeFigureOut">
              <a:rPr lang="ar-KW" smtClean="0"/>
              <a:t>01/06/1446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614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KW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K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84352-4896-44F0-A209-39C488F0A516}" type="datetimeFigureOut">
              <a:rPr lang="ar-KW" smtClean="0"/>
              <a:t>01/06/1446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7D6B5-4F74-419E-BB4B-29ED9B35EF7E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09502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mulimgcc.org/smart-khaliji-investor-awar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" y="30480"/>
            <a:ext cx="928120" cy="95115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524000" y="3549812"/>
            <a:ext cx="9144000" cy="999759"/>
          </a:xfrm>
        </p:spPr>
        <p:txBody>
          <a:bodyPr>
            <a:normAutofit/>
          </a:bodyPr>
          <a:lstStyle/>
          <a:p>
            <a:pPr rtl="1"/>
            <a:r>
              <a:rPr lang="ar-KW" sz="4400" b="1" dirty="0">
                <a:solidFill>
                  <a:srgbClr val="495E78"/>
                </a:solidFill>
                <a:cs typeface="mohammad bold art 1" pitchFamily="2" charset="-78"/>
              </a:rPr>
              <a:t>نبذة تعريفية عن هيئة أسواق المال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1679C7-7CD4-4E91-A5BC-7F5E0FA07D68}"/>
              </a:ext>
            </a:extLst>
          </p:cNvPr>
          <p:cNvSpPr txBox="1">
            <a:spLocks/>
          </p:cNvSpPr>
          <p:nvPr/>
        </p:nvSpPr>
        <p:spPr>
          <a:xfrm>
            <a:off x="1524000" y="2429241"/>
            <a:ext cx="9144000" cy="9997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4400" b="1" i="0" u="none" strike="noStrike" kern="1200" cap="none" spc="0" normalizeH="0" baseline="0" noProof="0" dirty="0">
                <a:ln>
                  <a:noFill/>
                </a:ln>
                <a:solidFill>
                  <a:srgbClr val="AB852D"/>
                </a:solidFill>
                <a:effectLst/>
                <a:uLnTx/>
                <a:uFillTx/>
                <a:latin typeface="Calibri Light" panose="020F0302020204030204"/>
                <a:ea typeface="+mj-ea"/>
                <a:cs typeface="mohammad bold art 1" pitchFamily="2" charset="-78"/>
              </a:rPr>
              <a:t>ورشة توعوية</a:t>
            </a:r>
          </a:p>
        </p:txBody>
      </p:sp>
    </p:spTree>
    <p:extLst>
      <p:ext uri="{BB962C8B-B14F-4D97-AF65-F5344CB8AC3E}">
        <p14:creationId xmlns:p14="http://schemas.microsoft.com/office/powerpoint/2010/main" val="96414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" y="30480"/>
            <a:ext cx="928120" cy="951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86F9E14C-C67A-4012-A827-A7F7A76735A4}"/>
              </a:ext>
            </a:extLst>
          </p:cNvPr>
          <p:cNvSpPr/>
          <p:nvPr/>
        </p:nvSpPr>
        <p:spPr>
          <a:xfrm>
            <a:off x="728421" y="2474788"/>
            <a:ext cx="10555672" cy="3701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هيئة أسواق المال في دولة الكويت "هيئة عامة مستقلة تتمتع بالشخصية الاعتبارية يشرف عليها وزير التجارة والصناعة"، أُنشئت بموجب القانون رقم 7 لسنة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2010</a:t>
            </a:r>
            <a:r>
              <a:rPr kumimoji="0" lang="ar-KW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، </a:t>
            </a:r>
            <a:r>
              <a:rPr kumimoji="0" lang="ar-KW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ohammad bold art 1" pitchFamily="2" charset="-78"/>
              </a:rPr>
              <a:t>مع الإشارة إلى إجراء تعديلات على القانون كان أخرها في سنة 2015.</a:t>
            </a: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تتولى الهيئة مهام الإشراف على الجهات الخاضعة </a:t>
            </a:r>
            <a:r>
              <a:rPr kumimoji="0" lang="ar-KW" sz="1600" b="0" i="0" u="none" strike="noStrike" kern="1200" cap="none" spc="0" normalizeH="0" baseline="0" noProof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لرقابتها (البورصة </a:t>
            </a:r>
            <a:r>
              <a:rPr kumimoji="0" lang="ar-KW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mohammad bold art 1" pitchFamily="2" charset="-78"/>
              </a:rPr>
              <a:t>– المقاصة – الشركات المدرجة – الأشخاص المرخص لها)، إضافة الى الأهداف المحددة في قانون إنشائها،</a:t>
            </a:r>
            <a:r>
              <a:rPr kumimoji="0" lang="ar-KW" sz="1600" b="0" i="0" u="none" strike="noStrike" kern="1200" cap="none" spc="0" normalizeH="0" baseline="0" noProof="0" dirty="0">
                <a:ln>
                  <a:noFill/>
                </a:ln>
                <a:solidFill>
                  <a:srgbClr val="023C5B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ohammad bold art 1" pitchFamily="2" charset="-78"/>
              </a:rPr>
              <a:t> والتي تمكن الهيئة من أداء الدور المنوط به على صعيد تحقيق التوجهات التنموية الإستراتيجية الحكومية التي تتضمنها رؤية الكويت 2035.</a:t>
            </a:r>
            <a:endParaRPr kumimoji="0" lang="ar-KW" sz="16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mohammad bold art 1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1650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mohammad bold art 1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1650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mohammad bold art 1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16505" algn="l"/>
              </a:tabLst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mohammad bold art 1" pitchFamily="2" charset="-78"/>
            </a:endParaRPr>
          </a:p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16505" algn="l"/>
              </a:tabLst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EBE2CD-AFD6-344B-621D-D22B323A97BE}"/>
              </a:ext>
            </a:extLst>
          </p:cNvPr>
          <p:cNvSpPr/>
          <p:nvPr/>
        </p:nvSpPr>
        <p:spPr>
          <a:xfrm>
            <a:off x="3842158" y="1382441"/>
            <a:ext cx="3759168" cy="691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ar-KW" sz="3500" b="1" i="0" u="none" strike="noStrike" kern="1200" cap="none" spc="0" normalizeH="0" baseline="0" noProof="0" dirty="0">
                <a:ln>
                  <a:noFill/>
                </a:ln>
                <a:solidFill>
                  <a:srgbClr val="B39019"/>
                </a:solidFill>
                <a:effectLst/>
                <a:uLnTx/>
                <a:uFillTx/>
                <a:latin typeface="Calibri Light" panose="020F0302020204030204"/>
                <a:ea typeface="+mj-ea"/>
                <a:cs typeface="mohammad bold art 1" pitchFamily="2" charset="-78"/>
              </a:rPr>
              <a:t>نبذة عن الهيئة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023C5B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346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" y="30480"/>
            <a:ext cx="928120" cy="951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4C6873-332B-4883-8F37-3C54BF70BF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9" t="1216" r="5251" b="5601"/>
          <a:stretch/>
        </p:blipFill>
        <p:spPr>
          <a:xfrm>
            <a:off x="743824" y="1551963"/>
            <a:ext cx="10704352" cy="414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29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" y="30480"/>
            <a:ext cx="928120" cy="9511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2B1FEFF-E3DF-44AF-9A43-FEA04C0F52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633" y="1340490"/>
            <a:ext cx="5724776" cy="470111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B686857-DC44-4F3D-A509-6FB19D50E6CA}"/>
              </a:ext>
            </a:extLst>
          </p:cNvPr>
          <p:cNvSpPr/>
          <p:nvPr/>
        </p:nvSpPr>
        <p:spPr>
          <a:xfrm>
            <a:off x="8557009" y="2982393"/>
            <a:ext cx="2613216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>
                <a:tab pos="2516505" algn="l"/>
              </a:tabLst>
              <a:defRPr/>
            </a:pPr>
            <a:r>
              <a:rPr kumimoji="0" lang="ar-KW" sz="3500" b="1" i="0" u="none" strike="noStrike" kern="1200" cap="none" spc="0" normalizeH="0" baseline="0" noProof="0" dirty="0">
                <a:ln>
                  <a:noFill/>
                </a:ln>
                <a:solidFill>
                  <a:srgbClr val="AB852D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mohammad bold art 1" pitchFamily="2" charset="-78"/>
              </a:rPr>
              <a:t>أهداف الهيئة:</a:t>
            </a:r>
            <a:endParaRPr kumimoji="0" lang="en-GB" sz="3500" b="0" i="0" u="none" strike="noStrike" kern="1200" cap="none" spc="0" normalizeH="0" baseline="0" noProof="0" dirty="0">
              <a:ln>
                <a:noFill/>
              </a:ln>
              <a:solidFill>
                <a:srgbClr val="AB852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05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" y="30480"/>
            <a:ext cx="928120" cy="951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3917" y="2621305"/>
            <a:ext cx="11744165" cy="1449164"/>
          </a:xfrm>
        </p:spPr>
        <p:txBody>
          <a:bodyPr>
            <a:noAutofit/>
          </a:bodyPr>
          <a:lstStyle/>
          <a:p>
            <a:r>
              <a:rPr lang="ar-KW" sz="7200" b="1" dirty="0">
                <a:solidFill>
                  <a:srgbClr val="B39019"/>
                </a:solidFill>
                <a:cs typeface="mohammad bold art 1" pitchFamily="2" charset="-78"/>
              </a:rPr>
              <a:t>شــكــراً</a:t>
            </a:r>
            <a:endParaRPr lang="en-GB" sz="2800" dirty="0">
              <a:solidFill>
                <a:srgbClr val="B39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26" y="30480"/>
            <a:ext cx="928120" cy="9511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23917" y="1733909"/>
            <a:ext cx="11744165" cy="3499657"/>
          </a:xfrm>
        </p:spPr>
        <p:txBody>
          <a:bodyPr>
            <a:noAutofit/>
          </a:bodyPr>
          <a:lstStyle/>
          <a:p>
            <a:br>
              <a:rPr lang="en-US" sz="7200" b="1" dirty="0">
                <a:solidFill>
                  <a:srgbClr val="B39019"/>
                </a:solidFill>
                <a:cs typeface="mohammad bold art 1" pitchFamily="2" charset="-78"/>
              </a:rPr>
            </a:br>
            <a:br>
              <a:rPr lang="en-US" sz="7200" b="1" dirty="0">
                <a:solidFill>
                  <a:srgbClr val="B39019"/>
                </a:solidFill>
                <a:cs typeface="mohammad bold art 1" pitchFamily="2" charset="-78"/>
              </a:rPr>
            </a:br>
            <a:r>
              <a:rPr lang="en-US" sz="7200" b="1" dirty="0">
                <a:solidFill>
                  <a:srgbClr val="B39019"/>
                </a:solidFill>
                <a:cs typeface="mohammad bold art 1" pitchFamily="2" charset="-78"/>
              </a:rPr>
              <a:t>MULIM</a:t>
            </a:r>
            <a:br>
              <a:rPr lang="ar-KW" sz="7200" b="1" dirty="0">
                <a:solidFill>
                  <a:srgbClr val="B39019"/>
                </a:solidFill>
                <a:cs typeface="mohammad bold art 1" pitchFamily="2" charset="-78"/>
              </a:rPr>
            </a:br>
            <a:r>
              <a:rPr lang="ar-KW" sz="7200" b="1" dirty="0">
                <a:solidFill>
                  <a:srgbClr val="B39019"/>
                </a:solidFill>
                <a:cs typeface="mohammad bold art 1" pitchFamily="2" charset="-78"/>
              </a:rPr>
              <a:t>جائزة المستثمر الذكي</a:t>
            </a:r>
            <a:br>
              <a:rPr lang="en-US" sz="4400" b="1" dirty="0">
                <a:solidFill>
                  <a:srgbClr val="B39019"/>
                </a:solidFill>
                <a:cs typeface="mohammad bold art 1" pitchFamily="2" charset="-78"/>
              </a:rPr>
            </a:br>
            <a:br>
              <a:rPr lang="ar-KW" sz="7200" b="1" dirty="0">
                <a:solidFill>
                  <a:srgbClr val="B39019"/>
                </a:solidFill>
                <a:cs typeface="mohammad bold art 1" pitchFamily="2" charset="-78"/>
              </a:rPr>
            </a:br>
            <a:r>
              <a:rPr lang="en-US" sz="2400" b="1" dirty="0">
                <a:solidFill>
                  <a:srgbClr val="B39019"/>
                </a:solidFill>
                <a:cs typeface="mohammad bold art 1" pitchFamily="2" charset="-78"/>
                <a:hlinkClick r:id="rId4"/>
              </a:rPr>
              <a:t>https://mulimgcc.org/smart-khaliji-investor-award</a:t>
            </a:r>
            <a:r>
              <a:rPr lang="ar-KW" sz="2400" b="1" dirty="0">
                <a:solidFill>
                  <a:srgbClr val="B39019"/>
                </a:solidFill>
                <a:cs typeface="mohammad bold art 1" pitchFamily="2" charset="-78"/>
              </a:rPr>
              <a:t> </a:t>
            </a:r>
            <a:endParaRPr lang="en-GB" sz="2800" dirty="0">
              <a:solidFill>
                <a:srgbClr val="B3901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50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white x&#10;&#10;Description automatically generated">
            <a:extLst>
              <a:ext uri="{FF2B5EF4-FFF2-40B4-BE49-F238E27FC236}">
                <a16:creationId xmlns:a16="http://schemas.microsoft.com/office/drawing/2014/main" id="{CE8B14AE-4730-AA85-3918-4D32EC0DEF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19" y="3519858"/>
            <a:ext cx="456878" cy="45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23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120</Words>
  <Application>Microsoft Office PowerPoint</Application>
  <PresentationFormat>Widescreen</PresentationFormat>
  <Paragraphs>12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mohammad bold art 1</vt:lpstr>
      <vt:lpstr>Times New Roman</vt:lpstr>
      <vt:lpstr>Office Theme</vt:lpstr>
      <vt:lpstr>نبذة تعريفية عن هيئة أسواق المال</vt:lpstr>
      <vt:lpstr>PowerPoint Presentation</vt:lpstr>
      <vt:lpstr>PowerPoint Presentation</vt:lpstr>
      <vt:lpstr>PowerPoint Presentation</vt:lpstr>
      <vt:lpstr>شــكــراً</vt:lpstr>
      <vt:lpstr>  MULIM جائزة المستثمر الذكي  https://mulimgcc.org/smart-khaliji-investor-award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نبذة تعريفية عن هيئة أسواق المال</dc:title>
  <dc:creator>Ohoud Alajmi</dc:creator>
  <cp:lastModifiedBy>Basma Akbar</cp:lastModifiedBy>
  <cp:revision>9</cp:revision>
  <cp:lastPrinted>2024-04-28T08:59:37Z</cp:lastPrinted>
  <dcterms:created xsi:type="dcterms:W3CDTF">2024-01-31T08:20:12Z</dcterms:created>
  <dcterms:modified xsi:type="dcterms:W3CDTF">2024-12-02T08:17:25Z</dcterms:modified>
</cp:coreProperties>
</file>